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Arimo" panose="020B0604020202020204" charset="0"/>
      <p:regular r:id="rId12"/>
    </p:embeddedFont>
    <p:embeddedFont>
      <p:font typeface="Outfit Extra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963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081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Fermentation Monitoring &amp; Control Systems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248626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Modern bioprocessing relies on sophisticated sensor networks to monitor and control fermentation parameters in real-time. These systems ensure optimal conditions for cell growth, product formation, and process safety while maintaining sterility throughout production.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5910"/>
            <a:ext cx="644687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Physical Parameter Sensors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8282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Physical sensors monitor the fundamental environmental conditions that directly impact cell metabolism and fermentation performance. These parameters form the foundation of process control.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441144"/>
            <a:ext cx="4215289" cy="3222546"/>
          </a:xfrm>
          <a:prstGeom prst="roundRect">
            <a:avLst>
              <a:gd name="adj" fmla="val 258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99768" y="3647122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E4CE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479" y="3777258"/>
            <a:ext cx="267891" cy="33492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9768" y="444079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Temperature Control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99768" y="4870013"/>
            <a:ext cx="3803333" cy="1714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Critical for controlling metabolic rates and maintaining optimal growth conditions for each organism.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Types: Mercury in glass, electric resistance thermometers, Thermistors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207437" y="3441144"/>
            <a:ext cx="4215408" cy="3222546"/>
          </a:xfrm>
          <a:prstGeom prst="roundRect">
            <a:avLst>
              <a:gd name="adj" fmla="val 258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13415" y="3647122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E4CE6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126" y="3777258"/>
            <a:ext cx="267891" cy="33492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13415" y="4440793"/>
            <a:ext cx="26011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Pressure Control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5413415" y="4870013"/>
            <a:ext cx="380345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Maintain sterility through positive pressure and control dissolved gas levels for safety.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Types: Diaphragm gauge, Bourdon gauge, piezoelectric transducer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9621203" y="3441144"/>
            <a:ext cx="4215289" cy="3222546"/>
          </a:xfrm>
          <a:prstGeom prst="roundRect">
            <a:avLst>
              <a:gd name="adj" fmla="val 258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27181" y="3647122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E4CE6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892" y="3777258"/>
            <a:ext cx="267891" cy="33492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27181" y="444079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Foam Detection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9827181" y="4870013"/>
            <a:ext cx="380333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Conductivity probes trigger antifoam systems when excessive foam threatens to block filters or cause product loss during fermentation.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6653"/>
            <a:ext cx="742961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Chemical Parameter Monitoring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1356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Chemical sensors provide real-time insight into the metabolic state of the culture by measuring key parameters that directly affect cell viability and productivity.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71888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41602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 Control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4845248"/>
            <a:ext cx="418218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Combination pH electrodes generate voltage proportional to hydrogen ion concentration.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pH drastically affects enzyme activity, nutrient uptake, and cell viability, requiring tight control throughout fermentation.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3671888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3986" y="441602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Dissolved Oxygen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223986" y="4845248"/>
            <a:ext cx="4182308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is perhaps the most critical parameter for aerobic fermentations, indicating whether cells receive adequate oxygen for respiration.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Types: Galvanic electrode, </a:t>
            </a:r>
            <a:r>
              <a:rPr lang="en-US" sz="15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polographic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electrode, fluorometric </a:t>
            </a:r>
            <a:r>
              <a:rPr lang="en-US" sz="15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sterizable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oxygen sensor. 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155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3671888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4302" y="441602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Dissolved CO₂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54302" y="4845248"/>
            <a:ext cx="418230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Severinghaus-type electrodes monitor CO₂ levels that can inhibit cell growth. Particularly critical in mammalian cell cultures where high CO₂ concentrations affect productivity.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643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In-Line Sensors: Real-Time Monitoring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524244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In-line sensors are placed directly inside the fermenter vessel, providing continuous, instantaneous measurements without sample removal or process interruption.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338256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793790" y="3696891"/>
            <a:ext cx="3679031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384179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Direct Immersion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93790" y="4271010"/>
            <a:ext cx="36790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Sensors are sterilized in-place with the fermenter, maintaining complete aseptic conditions throughout the process.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671179" y="338256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4671179" y="3696891"/>
            <a:ext cx="3679031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1" name="Text 8"/>
          <p:cNvSpPr/>
          <p:nvPr/>
        </p:nvSpPr>
        <p:spPr>
          <a:xfrm>
            <a:off x="4671179" y="384179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Data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4671179" y="4271010"/>
            <a:ext cx="36790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Provides continuous readings for immediate process control and PID loop adjustments without any time delay.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93790" y="557081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93790" y="5885140"/>
            <a:ext cx="7556421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5" name="Text 12"/>
          <p:cNvSpPr/>
          <p:nvPr/>
        </p:nvSpPr>
        <p:spPr>
          <a:xfrm>
            <a:off x="793790" y="60300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Zero Sample Risk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793790" y="6459260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Eliminates contamination risks and sampling errors by measuring directly in the process stream.</a:t>
            </a:r>
            <a:endParaRPr lang="en-US" sz="155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6432219C-7FA9-8EC7-E609-637E6ADABEDB}"/>
              </a:ext>
            </a:extLst>
          </p:cNvPr>
          <p:cNvSpPr/>
          <p:nvPr/>
        </p:nvSpPr>
        <p:spPr>
          <a:xfrm>
            <a:off x="348621" y="7448041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/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Example: </a:t>
            </a:r>
            <a:r>
              <a:rPr lang="en-IN" b="1" dirty="0"/>
              <a:t>pH probe</a:t>
            </a:r>
            <a:r>
              <a:rPr lang="en-IN" dirty="0"/>
              <a:t>, </a:t>
            </a:r>
            <a:r>
              <a:rPr lang="en-IN" b="1" dirty="0"/>
              <a:t>DO probe</a:t>
            </a:r>
            <a:r>
              <a:rPr lang="en-IN" dirty="0"/>
              <a:t>, </a:t>
            </a:r>
            <a:r>
              <a:rPr lang="en-IN" b="1" dirty="0"/>
              <a:t>Temperature probe , Pressure sensor</a:t>
            </a:r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9367"/>
            <a:ext cx="942308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On-Line Analyzers: Automated Sampling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66628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On-line systems automatically withdraw samples through sterile loops, enabling sophisticated analysis while maintaining process integrity.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405420"/>
            <a:ext cx="333053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Automated Sample Handling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2913936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External analyzers connect via automated sampling loops that aseptically withdraw broth, analyze it, and return or discard the sample.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74737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Advanced Analytics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93790" y="4255889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Off-gas analysis for O₂ and CO₂ monitoring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642842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HPLC systems for metabolite measurement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029795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Bioanalyzers for glucose and lactate levels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545693"/>
            <a:ext cx="270807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Near Real-Time Results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93790" y="6054209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Small time delays of seconds to minutes due to sample transport, but enables use of powerful analytical instruments.</a:t>
            </a:r>
            <a:endParaRPr lang="en-US" sz="15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43" y="2430304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9780"/>
            <a:ext cx="803898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At-Line Analysis: Manual Sampling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6669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At-line analysis involves manual sample collection for immediate measurement at nearby instruments, providing rapid results for routine monitoring.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07475"/>
            <a:ext cx="4347567" cy="793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148" y="45996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Manual Collection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5028843"/>
            <a:ext cx="395085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Samples taken via sample ports and carried to nearby analyzers for immediate measurement.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607475"/>
            <a:ext cx="4347567" cy="793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39715" y="45996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Rapid Analysis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339715" y="5028843"/>
            <a:ext cx="395085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Results available in minutes using bench-top instruments like spectrophotometers or cell counters.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607475"/>
            <a:ext cx="4347567" cy="793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7282" y="45996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Contamination Risk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87282" y="5028843"/>
            <a:ext cx="395085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Each sampling event poses potential contamination risk and sample alteration from environmental exposure.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5665" y="0"/>
            <a:ext cx="3904734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610" y="611862"/>
            <a:ext cx="6169104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Integration Levels Comparison</a:t>
            </a:r>
            <a:endParaRPr lang="en-US" sz="3350" dirty="0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4A77D03-7175-A3DB-2899-0003FF848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212711"/>
              </p:ext>
            </p:extLst>
          </p:nvPr>
        </p:nvGraphicFramePr>
        <p:xfrm>
          <a:off x="549989" y="1866406"/>
          <a:ext cx="9619623" cy="555653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63856">
                  <a:extLst>
                    <a:ext uri="{9D8B030D-6E8A-4147-A177-3AD203B41FA5}">
                      <a16:colId xmlns:a16="http://schemas.microsoft.com/office/drawing/2014/main" val="4155996329"/>
                    </a:ext>
                  </a:extLst>
                </a:gridCol>
                <a:gridCol w="2718589">
                  <a:extLst>
                    <a:ext uri="{9D8B030D-6E8A-4147-A177-3AD203B41FA5}">
                      <a16:colId xmlns:a16="http://schemas.microsoft.com/office/drawing/2014/main" val="2164358688"/>
                    </a:ext>
                  </a:extLst>
                </a:gridCol>
                <a:gridCol w="2718589">
                  <a:extLst>
                    <a:ext uri="{9D8B030D-6E8A-4147-A177-3AD203B41FA5}">
                      <a16:colId xmlns:a16="http://schemas.microsoft.com/office/drawing/2014/main" val="1251585756"/>
                    </a:ext>
                  </a:extLst>
                </a:gridCol>
                <a:gridCol w="2718589">
                  <a:extLst>
                    <a:ext uri="{9D8B030D-6E8A-4147-A177-3AD203B41FA5}">
                      <a16:colId xmlns:a16="http://schemas.microsoft.com/office/drawing/2014/main" val="196041925"/>
                    </a:ext>
                  </a:extLst>
                </a:gridCol>
              </a:tblGrid>
              <a:tr h="577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In-Line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On-Line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At-Line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95250" marB="95250" anchor="ctr"/>
                </a:tc>
                <a:extLst>
                  <a:ext uri="{0D108BD9-81ED-4DB2-BD59-A6C34878D82A}">
                    <a16:rowId xmlns:a16="http://schemas.microsoft.com/office/drawing/2014/main" val="1164554490"/>
                  </a:ext>
                </a:extLst>
              </a:tr>
              <a:tr h="8640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Directly in the process stream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External, connected via a sample loop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Near the process, but separate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0" marT="95250" marB="95250" anchor="ctr"/>
                </a:tc>
                <a:extLst>
                  <a:ext uri="{0D108BD9-81ED-4DB2-BD59-A6C34878D82A}">
                    <a16:rowId xmlns:a16="http://schemas.microsoft.com/office/drawing/2014/main" val="349003081"/>
                  </a:ext>
                </a:extLst>
              </a:tr>
              <a:tr h="577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Handling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Automatic withdrawal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Manual withdrawal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0" marT="95250" marB="95250" anchor="ctr"/>
                </a:tc>
                <a:extLst>
                  <a:ext uri="{0D108BD9-81ED-4DB2-BD59-A6C34878D82A}">
                    <a16:rowId xmlns:a16="http://schemas.microsoft.com/office/drawing/2014/main" val="2586228179"/>
                  </a:ext>
                </a:extLst>
              </a:tr>
              <a:tr h="8640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Speed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(fastest)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Near-real-time (seconds/minutes delay)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Rapid after manual sampling (minutes)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0" marT="95250" marB="95250" anchor="ctr"/>
                </a:tc>
                <a:extLst>
                  <a:ext uri="{0D108BD9-81ED-4DB2-BD59-A6C34878D82A}">
                    <a16:rowId xmlns:a16="http://schemas.microsoft.com/office/drawing/2014/main" val="2737096830"/>
                  </a:ext>
                </a:extLst>
              </a:tr>
              <a:tr h="577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Automation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Fully automatic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Fully automatic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Manual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0" marT="95250" marB="95250" anchor="ctr"/>
                </a:tc>
                <a:extLst>
                  <a:ext uri="{0D108BD9-81ED-4DB2-BD59-A6C34878D82A}">
                    <a16:rowId xmlns:a16="http://schemas.microsoft.com/office/drawing/2014/main" val="3625348743"/>
                  </a:ext>
                </a:extLst>
              </a:tr>
              <a:tr h="8640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Sterility Risk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Lowest (sterilized in-place)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 (risk of clogging/contamination in lines)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(every sample is a risk)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0" marT="95250" marB="95250" anchor="ctr"/>
                </a:tc>
                <a:extLst>
                  <a:ext uri="{0D108BD9-81ED-4DB2-BD59-A6C34878D82A}">
                    <a16:rowId xmlns:a16="http://schemas.microsoft.com/office/drawing/2014/main" val="2669731163"/>
                  </a:ext>
                </a:extLst>
              </a:tr>
              <a:tr h="8640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 probe, DO probe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Off-gas analyzer, auto-sampler HPLC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Bench-top spectrophotometer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0" marT="95250" marB="95250" anchor="ctr"/>
                </a:tc>
                <a:extLst>
                  <a:ext uri="{0D108BD9-81ED-4DB2-BD59-A6C34878D82A}">
                    <a16:rowId xmlns:a16="http://schemas.microsoft.com/office/drawing/2014/main" val="59422995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2438"/>
            <a:ext cx="702528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Critical Sensor Considerations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2935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Successful fermentation monitoring requires careful attention to sensor performance characteristics that ensure reliable, long-term operation in challenging bioprocess environments.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287673"/>
            <a:ext cx="6422231" cy="1824276"/>
          </a:xfrm>
          <a:prstGeom prst="roundRect">
            <a:avLst>
              <a:gd name="adj" fmla="val 6015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3287673"/>
            <a:ext cx="91440" cy="1824276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</p:sp>
      <p:sp>
        <p:nvSpPr>
          <p:cNvPr id="6" name="Text 4"/>
          <p:cNvSpPr/>
          <p:nvPr/>
        </p:nvSpPr>
        <p:spPr>
          <a:xfrm>
            <a:off x="1083588" y="350889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Sterilizability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83588" y="3938111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All sensors must withstand in-situ steam sterilization at 121°C to maintain aseptic conditions throughout multi-day fermentations.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3287673"/>
            <a:ext cx="6422231" cy="1824276"/>
          </a:xfrm>
          <a:prstGeom prst="roundRect">
            <a:avLst>
              <a:gd name="adj" fmla="val 6015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1519" y="3287673"/>
            <a:ext cx="91440" cy="1824276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</p:sp>
      <p:sp>
        <p:nvSpPr>
          <p:cNvPr id="10" name="Text 8"/>
          <p:cNvSpPr/>
          <p:nvPr/>
        </p:nvSpPr>
        <p:spPr>
          <a:xfrm>
            <a:off x="7704177" y="3508891"/>
            <a:ext cx="297096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Calibration Requirements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704177" y="3938111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Regular calibration against known standards is essential to maintain measurement accuracy and process control effectiveness.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5310307"/>
            <a:ext cx="6422231" cy="1506736"/>
          </a:xfrm>
          <a:prstGeom prst="roundRect">
            <a:avLst>
              <a:gd name="adj" fmla="val 7282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70930" y="5310307"/>
            <a:ext cx="91440" cy="1506736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</p:sp>
      <p:sp>
        <p:nvSpPr>
          <p:cNvPr id="14" name="Text 12"/>
          <p:cNvSpPr/>
          <p:nvPr/>
        </p:nvSpPr>
        <p:spPr>
          <a:xfrm>
            <a:off x="1083588" y="55315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Response Time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083588" y="5960745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Sensors must respond quickly enough to enable meaningful process control and prevent excursions from optimal conditions.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414379" y="5310307"/>
            <a:ext cx="6422231" cy="1506736"/>
          </a:xfrm>
          <a:prstGeom prst="roundRect">
            <a:avLst>
              <a:gd name="adj" fmla="val 7282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1519" y="5310307"/>
            <a:ext cx="91440" cy="1506736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</p:sp>
      <p:sp>
        <p:nvSpPr>
          <p:cNvPr id="18" name="Text 16"/>
          <p:cNvSpPr/>
          <p:nvPr/>
        </p:nvSpPr>
        <p:spPr>
          <a:xfrm>
            <a:off x="7704177" y="55315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Long-term Stability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704177" y="5960745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Minimal drift over extended fermentation periods is crucial for maintaining consistent process performance and product quality.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6160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Future of Fermentation Control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243971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These sensor technologies form the backbone of Process Analytical Technology (PAT), enabling automated, robust, and scalable bioprocesses that drive modern biotechnology and pharmaceutical manufacturing.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3419832"/>
            <a:ext cx="3679031" cy="2428875"/>
          </a:xfrm>
          <a:prstGeom prst="roundRect">
            <a:avLst>
              <a:gd name="adj" fmla="val 1961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86168" y="36258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Control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86168" y="4055031"/>
            <a:ext cx="326707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In-line sensors enable immediate PID loop responses for critical parameters like pH and dissolved oxygen, ensuring optimal growth conditions.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7579" y="3419832"/>
            <a:ext cx="3679031" cy="2428875"/>
          </a:xfrm>
          <a:prstGeom prst="roundRect">
            <a:avLst>
              <a:gd name="adj" fmla="val 1961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3557" y="36258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Metabolic Insights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363557" y="4055031"/>
            <a:ext cx="326707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On-line analyzers calculate vital rates like Oxygen Uptake Rate (OUR), providing near-real-time insight into cellular health and productivity.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280190" y="6047065"/>
            <a:ext cx="7556421" cy="1476256"/>
          </a:xfrm>
          <a:prstGeom prst="roundRect">
            <a:avLst>
              <a:gd name="adj" fmla="val 322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86168" y="62530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Quality Assurance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486168" y="6682264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At-line analysis supplements automated data with rapid manual checks for cell density and contamination detection.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830</Words>
  <Application>Microsoft Office PowerPoint</Application>
  <PresentationFormat>Custom</PresentationFormat>
  <Paragraphs>108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Outfit Extra Bold</vt:lpstr>
      <vt:lpstr>Outfit Light</vt:lpstr>
      <vt:lpstr>Times New Roman</vt:lpstr>
      <vt:lpstr>Arial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vaishnavishedge97@gmail.com</cp:lastModifiedBy>
  <cp:revision>5</cp:revision>
  <dcterms:created xsi:type="dcterms:W3CDTF">2025-09-24T17:47:32Z</dcterms:created>
  <dcterms:modified xsi:type="dcterms:W3CDTF">2025-09-25T01:19:53Z</dcterms:modified>
</cp:coreProperties>
</file>